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embedTrueTypeFonts="1" strictFirstAndLastChars="0" autoCompressPictures="0" saveSubsetFonts="1">
  <p:sldMasterIdLst>
    <p:sldMasterId r:id="rId5" id="2147483648"/>
    <p:sldMasterId r:id="rId6" id="2147483650"/>
  </p:sldMasterIdLst>
  <p:notesMasterIdLst>
    <p:notesMasterId r:id="rId7"/>
  </p:notesMasterIdLst>
  <p:sldIdLst>
    <p:sldId r:id="rId8" id="256"/>
    <p:sldId r:id="rId9" id="257"/>
    <p:sldId r:id="rId10" id="258"/>
    <p:sldId r:id="rId11" id="259"/>
    <p:sldId r:id="rId12" id="260"/>
    <p:sldId r:id="rId13" id="261"/>
    <p:sldId r:id="rId14" id="262"/>
    <p:sldId r:id="rId15" id="263"/>
    <p:sldId r:id="rId16" id="264"/>
  </p:sldIdLst>
  <p:sldSz cx="12192000" cy="6858000"/>
  <p:notesSz cx="6858000" cy="9144000"/>
  <p:embeddedFontLst>
    <p:embeddedFont>
      <p:font typeface="Tek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orient="horz" pos="2160" id="1">
          <p15:clr>
            <a:srgbClr val="A4A3A4"/>
          </p15:clr>
        </p15:guide>
        <p15:guide pos="3840" id="2">
          <p15:clr>
            <a:srgbClr val="A4A3A4"/>
          </p15:clr>
        </p15:guide>
      </p15:sldGuideLst>
    </p:ext>
    <p:ext uri="http://customooxmlschemas.google.com/">
      <go:slidesCustomData xmlns:go="http://customooxmlschemas.google.com/" roundtripDataSignature="AMtx7mgOqx7cH8ssiRZ5KLHGY5+/NEnIDQ==" r:id="rId19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Teko-regular.fntdata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slideMaster" Target="slideMasters/slideMaster2.xml"/><Relationship Id="rId18" Type="http://schemas.openxmlformats.org/officeDocument/2006/relationships/font" Target="fonts/Teko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/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/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/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6" name="Google Shape;3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3" name="Google Shape;73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2.xml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3.xml"/><Relationship Id="rId4" Type="http://schemas.openxmlformats.org/officeDocument/2006/relationships/image" Target="../media/image9.png"/><Relationship Id="rId5" Type="http://schemas.openxmlformats.org/officeDocument/2006/relationships/image" Target="../media/image6.png"/><Relationship Id="rId6" Type="http://schemas.openxmlformats.org/officeDocument/2006/relationships/image" Target="../media/image11.gif"/><Relationship Id="rId7" Type="http://schemas.openxmlformats.org/officeDocument/2006/relationships/image" Target="../media/image2.png"/><Relationship Id="rId8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9.png"/><Relationship Id="rId7" Type="http://schemas.openxmlformats.org/officeDocument/2006/relationships/image" Target="../media/image2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Relationship Id="rId4" Type="http://schemas.openxmlformats.org/officeDocument/2006/relationships/image" Target="../media/image18.png"/><Relationship Id="rId10" Type="http://schemas.openxmlformats.org/officeDocument/2006/relationships/image" Target="../media/image9.png"/><Relationship Id="rId9" Type="http://schemas.openxmlformats.org/officeDocument/2006/relationships/hyperlink" Target="mailto:degei-jela@ua.pt" TargetMode="External"/><Relationship Id="rId5" Type="http://schemas.openxmlformats.org/officeDocument/2006/relationships/image" Target="../media/image20.png"/><Relationship Id="rId6" Type="http://schemas.openxmlformats.org/officeDocument/2006/relationships/image" Target="../media/image17.png"/><Relationship Id="rId7" Type="http://schemas.openxmlformats.org/officeDocument/2006/relationships/image" Target="../media/image21.png"/><Relationship Id="rId8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interior, homem&#10;&#10;Descrição gerada automaticamente" id="100" name="Google Shape;100;p1"/>
          <p:cNvPicPr preferRelativeResize="0"/>
          <p:nvPr/>
        </p:nvPicPr>
        <p:blipFill rotWithShape="1">
          <a:blip r:embed="rId4">
            <a:alphaModFix/>
          </a:blip>
          <a:srcRect b="7411" l="-1" r="6412" t="66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1" name="Google Shape;101;p1"/>
          <p:cNvGrpSpPr/>
          <p:nvPr/>
        </p:nvGrpSpPr>
        <p:grpSpPr>
          <a:xfrm>
            <a:off x="2349918" y="2466474"/>
            <a:ext cx="7492164" cy="1925052"/>
            <a:chOff x="2999869" y="2466474"/>
            <a:chExt cx="6192251" cy="1925052"/>
          </a:xfrm>
        </p:grpSpPr>
        <p:sp>
          <p:nvSpPr>
            <p:cNvPr id="102" name="Google Shape;102;p1"/>
            <p:cNvSpPr/>
            <p:nvPr/>
          </p:nvSpPr>
          <p:spPr>
            <a:xfrm>
              <a:off x="2999869" y="2466474"/>
              <a:ext cx="6192251" cy="1925052"/>
            </a:xfrm>
            <a:prstGeom prst="rect">
              <a:avLst/>
            </a:prstGeom>
            <a:solidFill>
              <a:srgbClr val="2B608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3714554" y="2659558"/>
              <a:ext cx="4762880" cy="1538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b="1" i="0" lang="pt-PT" sz="4000" u="none" cap="none" strike="noStrike">
                  <a:solidFill>
                    <a:srgbClr val="A5A5A5"/>
                  </a:solidFill>
                  <a:latin typeface="Teko"/>
                  <a:ea typeface="Teko"/>
                  <a:cs typeface="Teko"/>
                  <a:sym typeface="Teko"/>
                </a:rPr>
                <a:t>GUIA DO CANDIDATO</a:t>
              </a:r>
              <a:r>
                <a:rPr b="0" i="0" lang="pt-PT" sz="4000" u="none" cap="none" strike="noStrike">
                  <a:solidFill>
                    <a:srgbClr val="A5A5A5"/>
                  </a:solidFill>
                  <a:latin typeface="Teko"/>
                  <a:ea typeface="Teko"/>
                  <a:cs typeface="Teko"/>
                  <a:sym typeface="Teko"/>
                </a:rPr>
                <a:t> </a:t>
              </a:r>
              <a:endParaRPr b="1" i="0" sz="4000" u="none" cap="none" strike="noStrike">
                <a:solidFill>
                  <a:srgbClr val="A5A5A5"/>
                </a:solidFill>
                <a:latin typeface="Teko"/>
                <a:ea typeface="Teko"/>
                <a:cs typeface="Teko"/>
                <a:sym typeface="Tek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pt-PT" sz="2400" u="none" cap="none" strike="noStrike">
                  <a:solidFill>
                    <a:srgbClr val="A5A5A5"/>
                  </a:solidFill>
                  <a:latin typeface="Teko"/>
                  <a:ea typeface="Teko"/>
                  <a:cs typeface="Teko"/>
                  <a:sym typeface="Teko"/>
                </a:rPr>
                <a:t>RECRUTAMENTO</a:t>
              </a:r>
              <a:r>
                <a:rPr b="0" i="0" lang="pt-PT" sz="4000" u="none" cap="none" strike="noStrike">
                  <a:solidFill>
                    <a:srgbClr val="A5A5A5"/>
                  </a:solidFill>
                  <a:latin typeface="Teko"/>
                  <a:ea typeface="Teko"/>
                  <a:cs typeface="Teko"/>
                  <a:sym typeface="Teko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pt-PT">
                  <a:solidFill>
                    <a:srgbClr val="A5A5A5"/>
                  </a:solidFill>
                  <a:latin typeface="Teko"/>
                  <a:ea typeface="Teko"/>
                  <a:cs typeface="Teko"/>
                  <a:sym typeface="Teko"/>
                </a:rPr>
                <a:t>2020</a:t>
              </a:r>
              <a:r>
                <a:rPr b="0" i="0" lang="pt-PT" sz="1400" u="none" cap="none" strike="noStrike">
                  <a:solidFill>
                    <a:srgbClr val="A5A5A5"/>
                  </a:solidFill>
                  <a:latin typeface="Teko"/>
                  <a:ea typeface="Teko"/>
                  <a:cs typeface="Teko"/>
                  <a:sym typeface="Teko"/>
                  <a:extLst>
                    <a:ext uri="http://customooxmlschemas.google.com/">
                      <go:slidesCustomData xmlns:go="http://customooxmlschemas.google.com/" textRoundtripDataId="0"/>
                    </a:ext>
                  </a:extLst>
                </a:rPr>
                <a:t>– 202</a:t>
              </a:r>
              <a:r>
                <a:rPr lang="pt-PT">
                  <a:solidFill>
                    <a:srgbClr val="A5A5A5"/>
                  </a:solidFill>
                  <a:latin typeface="Teko"/>
                  <a:ea typeface="Teko"/>
                  <a:cs typeface="Teko"/>
                  <a:sym typeface="Teko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7331" y="3836709"/>
            <a:ext cx="5314098" cy="302129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 txBox="1"/>
          <p:nvPr/>
        </p:nvSpPr>
        <p:spPr>
          <a:xfrm>
            <a:off x="520109" y="1012954"/>
            <a:ext cx="11151781" cy="131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Guia do Candidato consiste num apoio a qualquer candidato ao Recrutamento de 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20</a:t>
            </a: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Júnior Empresa Lean de Aveiro - JELA. Através deste é concebido o acesso a todos os detalhes da Júnior Empresa e a oportunidade de se preparar para o processo de recrutamento. Para além disto, é deste modo que o candidato vai poder tomar a decisão se realmente pretende fazer parte da nossa equipa.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PT" sz="2000" u="none" cap="none" strike="noStrike">
                <a:solidFill>
                  <a:srgbClr val="12629E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  <p:sp>
        <p:nvSpPr>
          <p:cNvPr descr="Resultado de imagem para recruitment" id="111" name="Google Shape;111;p2"/>
          <p:cNvSpPr/>
          <p:nvPr/>
        </p:nvSpPr>
        <p:spPr>
          <a:xfrm>
            <a:off x="5943600" y="31242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2" name="Google Shape;112;p2"/>
          <p:cNvGrpSpPr/>
          <p:nvPr/>
        </p:nvGrpSpPr>
        <p:grpSpPr>
          <a:xfrm>
            <a:off x="649428" y="2416358"/>
            <a:ext cx="1715678" cy="1720484"/>
            <a:chOff x="7828034" y="3429000"/>
            <a:chExt cx="1715678" cy="1720484"/>
          </a:xfrm>
        </p:grpSpPr>
        <p:sp>
          <p:nvSpPr>
            <p:cNvPr id="113" name="Google Shape;113;p2"/>
            <p:cNvSpPr/>
            <p:nvPr/>
          </p:nvSpPr>
          <p:spPr>
            <a:xfrm rot="5400000">
              <a:off x="7843620" y="3526452"/>
              <a:ext cx="1720484" cy="1525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7828034" y="3996854"/>
              <a:ext cx="1715678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1.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QUEM SOMOS?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2"/>
          <p:cNvGrpSpPr/>
          <p:nvPr/>
        </p:nvGrpSpPr>
        <p:grpSpPr>
          <a:xfrm>
            <a:off x="2364071" y="2421952"/>
            <a:ext cx="1715678" cy="1720484"/>
            <a:chOff x="7846023" y="3429000"/>
            <a:chExt cx="1715678" cy="1720484"/>
          </a:xfrm>
        </p:grpSpPr>
        <p:sp>
          <p:nvSpPr>
            <p:cNvPr id="116" name="Google Shape;116;p2"/>
            <p:cNvSpPr/>
            <p:nvPr/>
          </p:nvSpPr>
          <p:spPr>
            <a:xfrm rot="5400000">
              <a:off x="7843620" y="3526452"/>
              <a:ext cx="1720484" cy="1525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7846023" y="3873742"/>
              <a:ext cx="1715678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2.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1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CORE-BUSINESS</a:t>
              </a: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E PÚBLICO ALVO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2"/>
          <p:cNvGrpSpPr/>
          <p:nvPr/>
        </p:nvGrpSpPr>
        <p:grpSpPr>
          <a:xfrm>
            <a:off x="4067697" y="2430940"/>
            <a:ext cx="1715678" cy="1720484"/>
            <a:chOff x="5840155" y="1054973"/>
            <a:chExt cx="1715678" cy="1720484"/>
          </a:xfrm>
        </p:grpSpPr>
        <p:sp>
          <p:nvSpPr>
            <p:cNvPr id="119" name="Google Shape;119;p2"/>
            <p:cNvSpPr/>
            <p:nvPr/>
          </p:nvSpPr>
          <p:spPr>
            <a:xfrm rot="5400000">
              <a:off x="5837752" y="1152425"/>
              <a:ext cx="1720484" cy="1525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5840155" y="1399787"/>
              <a:ext cx="1715678" cy="8617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3.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DEPARTAMENTOS E SUAS FUNÇÕES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1" name="Google Shape;121;p2"/>
          <p:cNvGrpSpPr/>
          <p:nvPr/>
        </p:nvGrpSpPr>
        <p:grpSpPr>
          <a:xfrm>
            <a:off x="5772101" y="2430782"/>
            <a:ext cx="1715678" cy="1720484"/>
            <a:chOff x="7846023" y="3429000"/>
            <a:chExt cx="1715678" cy="1720484"/>
          </a:xfrm>
        </p:grpSpPr>
        <p:sp>
          <p:nvSpPr>
            <p:cNvPr id="122" name="Google Shape;122;p2"/>
            <p:cNvSpPr/>
            <p:nvPr/>
          </p:nvSpPr>
          <p:spPr>
            <a:xfrm rot="5400000">
              <a:off x="7843620" y="3526452"/>
              <a:ext cx="1720484" cy="1525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"/>
            <p:cNvSpPr txBox="1"/>
            <p:nvPr/>
          </p:nvSpPr>
          <p:spPr>
            <a:xfrm>
              <a:off x="7846023" y="3912313"/>
              <a:ext cx="1715678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4.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PORQUÊ A JELA?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" name="Google Shape;124;p2"/>
          <p:cNvGrpSpPr/>
          <p:nvPr/>
        </p:nvGrpSpPr>
        <p:grpSpPr>
          <a:xfrm>
            <a:off x="1505844" y="3890284"/>
            <a:ext cx="1715678" cy="1720484"/>
            <a:chOff x="280099" y="5496431"/>
            <a:chExt cx="1715678" cy="1720484"/>
          </a:xfrm>
        </p:grpSpPr>
        <p:sp>
          <p:nvSpPr>
            <p:cNvPr id="125" name="Google Shape;125;p2"/>
            <p:cNvSpPr/>
            <p:nvPr/>
          </p:nvSpPr>
          <p:spPr>
            <a:xfrm rot="5400000">
              <a:off x="277696" y="5593883"/>
              <a:ext cx="1720484" cy="1525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"/>
            <p:cNvSpPr txBox="1"/>
            <p:nvPr/>
          </p:nvSpPr>
          <p:spPr>
            <a:xfrm>
              <a:off x="280099" y="5926148"/>
              <a:ext cx="1715678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5.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INFORMAÇÕES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DE CANDIDATURA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7" name="Google Shape;127;p2"/>
          <p:cNvGrpSpPr/>
          <p:nvPr/>
        </p:nvGrpSpPr>
        <p:grpSpPr>
          <a:xfrm>
            <a:off x="3210755" y="3892703"/>
            <a:ext cx="1715678" cy="1720484"/>
            <a:chOff x="7846023" y="3429000"/>
            <a:chExt cx="1715678" cy="1720484"/>
          </a:xfrm>
        </p:grpSpPr>
        <p:sp>
          <p:nvSpPr>
            <p:cNvPr id="128" name="Google Shape;128;p2"/>
            <p:cNvSpPr/>
            <p:nvPr/>
          </p:nvSpPr>
          <p:spPr>
            <a:xfrm rot="5400000">
              <a:off x="7843620" y="3526452"/>
              <a:ext cx="1720484" cy="1525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"/>
            <p:cNvSpPr txBox="1"/>
            <p:nvPr/>
          </p:nvSpPr>
          <p:spPr>
            <a:xfrm>
              <a:off x="7846023" y="3865178"/>
              <a:ext cx="1715678" cy="1077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6.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PROCESSO DE RECRUTAMENTO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2"/>
          <p:cNvGrpSpPr/>
          <p:nvPr/>
        </p:nvGrpSpPr>
        <p:grpSpPr>
          <a:xfrm>
            <a:off x="4923300" y="3895781"/>
            <a:ext cx="1715678" cy="1720484"/>
            <a:chOff x="7846023" y="3429000"/>
            <a:chExt cx="1715678" cy="1720484"/>
          </a:xfrm>
        </p:grpSpPr>
        <p:sp>
          <p:nvSpPr>
            <p:cNvPr id="131" name="Google Shape;131;p2"/>
            <p:cNvSpPr/>
            <p:nvPr/>
          </p:nvSpPr>
          <p:spPr>
            <a:xfrm rot="5400000">
              <a:off x="7843620" y="3526452"/>
              <a:ext cx="1720484" cy="1525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"/>
            <p:cNvSpPr txBox="1"/>
            <p:nvPr/>
          </p:nvSpPr>
          <p:spPr>
            <a:xfrm>
              <a:off x="7846023" y="4017214"/>
              <a:ext cx="1715678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7.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CONTACTOS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/>
          <p:nvPr/>
        </p:nvSpPr>
        <p:spPr>
          <a:xfrm>
            <a:off x="635693" y="518673"/>
            <a:ext cx="892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1. QUEM SOMOS?</a:t>
            </a:r>
            <a:endParaRPr b="1" i="0" sz="3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750898" y="1240157"/>
            <a:ext cx="10845209" cy="3262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Júnior Empresa Lean de Aveiro (JELA) é uma ascendente a Júnior Empresa, fundada em 2015 por estudantes de Engenharia e Gestão Industrial de Aveiro no seio da Associação de Engenharia e Gestão Industrial de Aveiro.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JELA pretende instigar o empreendedorismo e a vontade de aprendizagem sobre a metodologia Lean nos seus membros. Por outro lado, é seu foco primordial o alcance de uma relação de simbiose com o tecido empresarial de Aveiro.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PT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2439705" y="3203524"/>
            <a:ext cx="83931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MISSÃO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Estabelecer uma ponte de contacto entre os alunos de Engenharia e Gestão Industrial de Aveiro e o tecido empresarial, proporcionando experiências práticas aos estudantes.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2439705" y="4470912"/>
            <a:ext cx="8393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VISÃO</a:t>
            </a:r>
            <a:r>
              <a:rPr b="0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Pretendemos ser uma Júnior Empresa cujo foco é o cliente, reconhecida pela excelência e comprometida com a melhoria empresarial da região de Aveiro.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3" name="Google Shape;143;p3"/>
          <p:cNvCxnSpPr/>
          <p:nvPr/>
        </p:nvCxnSpPr>
        <p:spPr>
          <a:xfrm>
            <a:off x="1274099" y="4319746"/>
            <a:ext cx="955860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cxnSp>
        <p:nvCxnSpPr>
          <p:cNvPr id="144" name="Google Shape;144;p3"/>
          <p:cNvCxnSpPr/>
          <p:nvPr/>
        </p:nvCxnSpPr>
        <p:spPr>
          <a:xfrm>
            <a:off x="1274136" y="3091400"/>
            <a:ext cx="955860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pic>
        <p:nvPicPr>
          <p:cNvPr descr="Imagem relacionada" id="145" name="Google Shape;14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8776" y="3091407"/>
            <a:ext cx="1589647" cy="13538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46" name="Google Shape;14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26680" y="4670069"/>
            <a:ext cx="913863" cy="501554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  <p:pic>
        <p:nvPicPr>
          <p:cNvPr id="148" name="Google Shape;148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26400" y="5645026"/>
            <a:ext cx="914400" cy="914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Google Shape;149;p3"/>
          <p:cNvCxnSpPr/>
          <p:nvPr/>
        </p:nvCxnSpPr>
        <p:spPr>
          <a:xfrm>
            <a:off x="1274124" y="5548196"/>
            <a:ext cx="955860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sp>
        <p:nvSpPr>
          <p:cNvPr id="150" name="Google Shape;150;p3"/>
          <p:cNvSpPr txBox="1"/>
          <p:nvPr/>
        </p:nvSpPr>
        <p:spPr>
          <a:xfrm>
            <a:off x="2439705" y="5780712"/>
            <a:ext cx="8393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b="0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Melhoria Contínua, Inovação, Excelência, Singularidade.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"/>
          <p:cNvSpPr txBox="1"/>
          <p:nvPr/>
        </p:nvSpPr>
        <p:spPr>
          <a:xfrm>
            <a:off x="407618" y="418848"/>
            <a:ext cx="892071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1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CORE-BUSINESS</a:t>
            </a: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 E PÚBLICO ALVO</a:t>
            </a:r>
            <a:endParaRPr b="1" i="0" sz="3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/>
          <p:nvPr/>
        </p:nvSpPr>
        <p:spPr>
          <a:xfrm>
            <a:off x="574158" y="1531088"/>
            <a:ext cx="7283302" cy="273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72067" y="3883884"/>
            <a:ext cx="2487840" cy="2550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4"/>
          <p:cNvSpPr txBox="1"/>
          <p:nvPr/>
        </p:nvSpPr>
        <p:spPr>
          <a:xfrm>
            <a:off x="740984" y="1096419"/>
            <a:ext cx="10908505" cy="2150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CORE-BUSINESS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Lean Management é uma filosofia de gestão empresarial que tem como objetivo principal criar valor para a empresa através da redução de desperdício. Requer uma total quebra dos paradigmas existentes e implica uma completa mudança de mentalidades, na forma como se gerem as atividades.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JELA presta serviços neste ramo, resolvendo casos de estudo ou problemas de otimização que as empresas possuam.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PT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PT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740984" y="3429000"/>
            <a:ext cx="8654603" cy="2150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PÚBLICO ALVO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Júnior Empresa concentra-se em micro, pequenas e médias empresas como clientes. Atualmente, conta com projetos desenvolvidos com indústrias de renome situadas </a:t>
            </a: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região de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Aveiro. Nomeadamente, com a PECOL, Heliflex, The Navigator Company, Adega Luís Pato e, 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chegou até 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realizar um projeto em parceria com uma Universidade Brasileira situada em </a:t>
            </a:r>
            <a:r>
              <a:rPr b="0" i="0" lang="pt-P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Sorocaba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5"/>
          <p:cNvSpPr txBox="1"/>
          <p:nvPr/>
        </p:nvSpPr>
        <p:spPr>
          <a:xfrm>
            <a:off x="407618" y="418848"/>
            <a:ext cx="892071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3. DEPARTAMENTOS E AS SUAS FUNÇÕES</a:t>
            </a:r>
            <a:endParaRPr b="1" i="0" sz="3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"/>
          <p:cNvSpPr txBox="1"/>
          <p:nvPr/>
        </p:nvSpPr>
        <p:spPr>
          <a:xfrm>
            <a:off x="1538200" y="1132300"/>
            <a:ext cx="10068900" cy="54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responsável por cooperar com os restantes departamentos com vista à divulgação dos serviços e atividades realizadas pela JELA, definir a estratégia de marketing e construir a imagem da JELA para o exterior.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COMERCIAL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o departamento responsável pela procura ativa de clientes e parceiros e estabelecer boas relações com empresas de modo a satisfazer as necessidades da JELA.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GESTÃO DE OPERAÇÕES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responsável pela prestação de serviços às organizações e, simultaneamente, pela divulgação da filosofia Lean dentro do Campus e da sua importância nestas mesmas organizações. Além disso, auxilia o Departamento Comercial na procura de clientes e parceiros.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RECURSOS HUMANOS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É responsável pela integração, desenvolvimento, avaliação do desempenho, motivação dos membros e retenção de talento da J</a:t>
            </a: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ELA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, ficando encarregues da organização de recrutamento(s), formações internas, </a:t>
            </a: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bases de </a:t>
            </a:r>
            <a:r>
              <a:rPr i="1"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K</a:t>
            </a:r>
            <a:r>
              <a:rPr b="0" i="1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ey Performance Indicators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, </a:t>
            </a:r>
            <a:r>
              <a:rPr b="0" i="1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team buildings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 e </a:t>
            </a:r>
            <a:r>
              <a:rPr b="0" i="1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workshops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.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Google Shape;169;p5"/>
          <p:cNvCxnSpPr/>
          <p:nvPr/>
        </p:nvCxnSpPr>
        <p:spPr>
          <a:xfrm>
            <a:off x="1714564" y="3625852"/>
            <a:ext cx="955867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cxnSp>
        <p:nvCxnSpPr>
          <p:cNvPr id="170" name="Google Shape;170;p5"/>
          <p:cNvCxnSpPr/>
          <p:nvPr/>
        </p:nvCxnSpPr>
        <p:spPr>
          <a:xfrm>
            <a:off x="1714564" y="5064155"/>
            <a:ext cx="955867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pic>
        <p:nvPicPr>
          <p:cNvPr descr="Imagem relacionada" id="171" name="Google Shape;17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4910" y="271193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departamento comercial" id="172" name="Google Shape;17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7618" y="3928851"/>
            <a:ext cx="917431" cy="9174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departamento comercial" id="173" name="Google Shape;173;p5"/>
          <p:cNvPicPr preferRelativeResize="0"/>
          <p:nvPr/>
        </p:nvPicPr>
        <p:blipFill rotWithShape="1">
          <a:blip r:embed="rId7">
            <a:alphaModFix/>
          </a:blip>
          <a:srcRect b="0" l="23125" r="22262" t="0"/>
          <a:stretch/>
        </p:blipFill>
        <p:spPr>
          <a:xfrm>
            <a:off x="486804" y="5431801"/>
            <a:ext cx="871468" cy="87146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4" name="Google Shape;174;p5"/>
          <p:cNvCxnSpPr/>
          <p:nvPr/>
        </p:nvCxnSpPr>
        <p:spPr>
          <a:xfrm>
            <a:off x="1714564" y="2469718"/>
            <a:ext cx="955867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pic>
        <p:nvPicPr>
          <p:cNvPr descr="Computador" id="175" name="Google Shape;175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8680" y="1522119"/>
            <a:ext cx="777733" cy="777733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 txBox="1"/>
          <p:nvPr/>
        </p:nvSpPr>
        <p:spPr>
          <a:xfrm>
            <a:off x="407618" y="418848"/>
            <a:ext cx="892071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4. PORQUÊ A JELA?</a:t>
            </a:r>
            <a:endParaRPr b="1" i="0" sz="3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6"/>
          <p:cNvSpPr txBox="1"/>
          <p:nvPr/>
        </p:nvSpPr>
        <p:spPr>
          <a:xfrm>
            <a:off x="652014" y="1228760"/>
            <a:ext cx="10860389" cy="3795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dos principais objetivos da Júnior Empresa Lean de Aveiro é a formação dos membros.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Desde a entrada dos candidatos selecionados, existe uma preocupação constante na sua integração e motivação ao longo do seu tempo de serviço. Cada candidato terá direito a formações imprescindíveis ao seu desenvolvimento pessoal e profissional.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Deste modo, é oferecida aos membros a oportunidade de desenvolverem </a:t>
            </a:r>
            <a:r>
              <a:rPr b="0" i="1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0" i="1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 skills 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se encontrem de acordo com o requisitado pelo mercado empregador.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além das formações, o contacto direto com o tecido empresarial é fulcral no crescimento profissional de cada um. Todos os membros da JELA possuem o direito de integrar os projetos externos e internos.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JELA fornece a oportunidade de conhecer novas realidades empresariais e pessoais.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m para empresarios formaÃ§Ã£o" id="183" name="Google Shape;183;p6"/>
          <p:cNvPicPr preferRelativeResize="0"/>
          <p:nvPr/>
        </p:nvPicPr>
        <p:blipFill rotWithShape="1">
          <a:blip r:embed="rId3">
            <a:alphaModFix/>
          </a:blip>
          <a:srcRect b="3506" l="21951" r="19553" t="12875"/>
          <a:stretch/>
        </p:blipFill>
        <p:spPr>
          <a:xfrm>
            <a:off x="10002175" y="4549871"/>
            <a:ext cx="1510228" cy="2158737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  <p:pic>
        <p:nvPicPr>
          <p:cNvPr id="185" name="Google Shape;18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 txBox="1"/>
          <p:nvPr/>
        </p:nvSpPr>
        <p:spPr>
          <a:xfrm>
            <a:off x="407618" y="418848"/>
            <a:ext cx="892071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6. PROCESSO DE RECRUTAMENTO </a:t>
            </a:r>
            <a:endParaRPr b="1" i="0" sz="3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7"/>
          <p:cNvSpPr txBox="1"/>
          <p:nvPr/>
        </p:nvSpPr>
        <p:spPr>
          <a:xfrm>
            <a:off x="1443370" y="1268819"/>
            <a:ext cx="10069033" cy="7602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FICHA DE CANDIDATURA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primeiro contacto será o preenchimento do questionário no site da JELA, anexando o currículo e a carta de motivação. As primeiras impressões são sempre importantes, por isso não deves descorar o cuidado nesta fase.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DINÂMICA DE GRUPO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primeira fase consiste num exercício de grupo onde se procura identificar as competências comportamentais e técnicas quando te encontras a trabalhar em equipa.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ENTREVISTA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entrevista é a etapa onde vais poder falar sobre ti. É de extrema importância que comeces a preparar a tua entrevista previamente. Esta fase irá centrar-se no teu CV, porém a tua forma de  comunicar e atitude também serão avaliadas.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DINÂMICA INDIVIDUAL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última fase centra-se nas tuas aptidões para o departamento a que estás a concorrer. Serão desenvolvidas atividades que irão pôr em prova a tua vocação para uma determinada área.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2" name="Google Shape;192;p7"/>
          <p:cNvCxnSpPr/>
          <p:nvPr/>
        </p:nvCxnSpPr>
        <p:spPr>
          <a:xfrm>
            <a:off x="1594646" y="2580535"/>
            <a:ext cx="955867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cxnSp>
        <p:nvCxnSpPr>
          <p:cNvPr id="193" name="Google Shape;193;p7"/>
          <p:cNvCxnSpPr/>
          <p:nvPr/>
        </p:nvCxnSpPr>
        <p:spPr>
          <a:xfrm>
            <a:off x="1594646" y="3772726"/>
            <a:ext cx="955867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cxnSp>
        <p:nvCxnSpPr>
          <p:cNvPr id="194" name="Google Shape;194;p7"/>
          <p:cNvCxnSpPr/>
          <p:nvPr/>
        </p:nvCxnSpPr>
        <p:spPr>
          <a:xfrm>
            <a:off x="1594646" y="5193255"/>
            <a:ext cx="955867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pic>
        <p:nvPicPr>
          <p:cNvPr id="195" name="Google Shape;19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117" y="1517714"/>
            <a:ext cx="682954" cy="9788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96" name="Google Shape;19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2405" y="4177552"/>
            <a:ext cx="795096" cy="738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business man" id="197" name="Google Shape;197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9931" y="5462810"/>
            <a:ext cx="738575" cy="73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  <p:pic>
        <p:nvPicPr>
          <p:cNvPr id="199" name="Google Shape;19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visão do cliente RTL" id="200" name="Google Shape;200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88798" y="2810725"/>
            <a:ext cx="886270" cy="886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"/>
          <p:cNvSpPr txBox="1"/>
          <p:nvPr/>
        </p:nvSpPr>
        <p:spPr>
          <a:xfrm>
            <a:off x="407618" y="418848"/>
            <a:ext cx="892071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5. INFORMAÇÕES DE CANDIDATURA</a:t>
            </a:r>
            <a:endParaRPr b="1" i="0" sz="3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8"/>
          <p:cNvSpPr txBox="1"/>
          <p:nvPr/>
        </p:nvSpPr>
        <p:spPr>
          <a:xfrm>
            <a:off x="928125" y="1607061"/>
            <a:ext cx="10069033" cy="15547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candidato tem de satisfazer os seguintes aspetos: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629E"/>
              </a:buClr>
              <a:buSzPts val="2860"/>
              <a:buFont typeface="Courier New"/>
              <a:buChar char="o"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 aluno de Engenharia e Gestão Industrial da Universidade de Aveiro;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629E"/>
              </a:buClr>
              <a:buSzPts val="2860"/>
              <a:buFont typeface="Courier New"/>
              <a:buChar char="o"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Responder ao questionário de candidatura no site da JELA enviando em anexo o CV e a Carta de Motivação;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129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629E"/>
              </a:buClr>
              <a:buSzPts val="2860"/>
              <a:buFont typeface="Courier New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1337" y="5327180"/>
            <a:ext cx="1464900" cy="153082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  <p:pic>
        <p:nvPicPr>
          <p:cNvPr id="209" name="Google Shape;20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0" name="Google Shape;210;p8"/>
          <p:cNvGrpSpPr/>
          <p:nvPr/>
        </p:nvGrpSpPr>
        <p:grpSpPr>
          <a:xfrm>
            <a:off x="5352473" y="3998300"/>
            <a:ext cx="1464900" cy="1652052"/>
            <a:chOff x="5199851" y="4982321"/>
            <a:chExt cx="1464900" cy="1652052"/>
          </a:xfrm>
        </p:grpSpPr>
        <p:sp>
          <p:nvSpPr>
            <p:cNvPr id="211" name="Google Shape;211;p8"/>
            <p:cNvSpPr/>
            <p:nvPr/>
          </p:nvSpPr>
          <p:spPr>
            <a:xfrm rot="5400000">
              <a:off x="5106275" y="5075897"/>
              <a:ext cx="1652052" cy="1464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8"/>
            <p:cNvSpPr txBox="1"/>
            <p:nvPr/>
          </p:nvSpPr>
          <p:spPr>
            <a:xfrm>
              <a:off x="5340565" y="5673286"/>
              <a:ext cx="124415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MOTIVAÇÃO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3" name="Google Shape;213;p8"/>
          <p:cNvGrpSpPr/>
          <p:nvPr/>
        </p:nvGrpSpPr>
        <p:grpSpPr>
          <a:xfrm>
            <a:off x="6866819" y="3993379"/>
            <a:ext cx="1464900" cy="1652052"/>
            <a:chOff x="5199851" y="4982321"/>
            <a:chExt cx="1464900" cy="1652052"/>
          </a:xfrm>
        </p:grpSpPr>
        <p:sp>
          <p:nvSpPr>
            <p:cNvPr id="214" name="Google Shape;214;p8"/>
            <p:cNvSpPr/>
            <p:nvPr/>
          </p:nvSpPr>
          <p:spPr>
            <a:xfrm rot="5400000">
              <a:off x="5106275" y="5075897"/>
              <a:ext cx="1652052" cy="1464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8"/>
            <p:cNvSpPr txBox="1"/>
            <p:nvPr/>
          </p:nvSpPr>
          <p:spPr>
            <a:xfrm>
              <a:off x="5310225" y="5576119"/>
              <a:ext cx="1244151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TRABALHO EM QUIPA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6" name="Google Shape;216;p8"/>
          <p:cNvGrpSpPr/>
          <p:nvPr/>
        </p:nvGrpSpPr>
        <p:grpSpPr>
          <a:xfrm>
            <a:off x="2326910" y="3983525"/>
            <a:ext cx="1464900" cy="1652052"/>
            <a:chOff x="5199851" y="4982321"/>
            <a:chExt cx="1464900" cy="1652052"/>
          </a:xfrm>
        </p:grpSpPr>
        <p:sp>
          <p:nvSpPr>
            <p:cNvPr id="217" name="Google Shape;217;p8"/>
            <p:cNvSpPr/>
            <p:nvPr/>
          </p:nvSpPr>
          <p:spPr>
            <a:xfrm rot="5400000">
              <a:off x="5106275" y="5075897"/>
              <a:ext cx="1652052" cy="1464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8"/>
            <p:cNvSpPr txBox="1"/>
            <p:nvPr/>
          </p:nvSpPr>
          <p:spPr>
            <a:xfrm>
              <a:off x="5199851" y="5550175"/>
              <a:ext cx="14649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PROFISSIONA</a:t>
              </a: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-</a:t>
              </a: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L</a:t>
              </a: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SMO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9" name="Google Shape;219;p8"/>
          <p:cNvGrpSpPr/>
          <p:nvPr/>
        </p:nvGrpSpPr>
        <p:grpSpPr>
          <a:xfrm>
            <a:off x="817406" y="3984771"/>
            <a:ext cx="1481505" cy="1652052"/>
            <a:chOff x="5199851" y="4982321"/>
            <a:chExt cx="1481505" cy="1652052"/>
          </a:xfrm>
        </p:grpSpPr>
        <p:sp>
          <p:nvSpPr>
            <p:cNvPr id="220" name="Google Shape;220;p8"/>
            <p:cNvSpPr/>
            <p:nvPr/>
          </p:nvSpPr>
          <p:spPr>
            <a:xfrm rot="5400000">
              <a:off x="5106275" y="5075897"/>
              <a:ext cx="1652052" cy="1464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8"/>
            <p:cNvSpPr txBox="1"/>
            <p:nvPr/>
          </p:nvSpPr>
          <p:spPr>
            <a:xfrm>
              <a:off x="5216456" y="5654536"/>
              <a:ext cx="14649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PROATIVIDADE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2" name="Google Shape;222;p8"/>
          <p:cNvGrpSpPr/>
          <p:nvPr/>
        </p:nvGrpSpPr>
        <p:grpSpPr>
          <a:xfrm>
            <a:off x="8384932" y="3996160"/>
            <a:ext cx="1464900" cy="1652052"/>
            <a:chOff x="5199851" y="4982321"/>
            <a:chExt cx="1464900" cy="1652052"/>
          </a:xfrm>
        </p:grpSpPr>
        <p:sp>
          <p:nvSpPr>
            <p:cNvPr id="223" name="Google Shape;223;p8"/>
            <p:cNvSpPr/>
            <p:nvPr/>
          </p:nvSpPr>
          <p:spPr>
            <a:xfrm rot="5400000">
              <a:off x="5106275" y="5075897"/>
              <a:ext cx="1652052" cy="1464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8"/>
            <p:cNvSpPr txBox="1"/>
            <p:nvPr/>
          </p:nvSpPr>
          <p:spPr>
            <a:xfrm>
              <a:off x="5199851" y="5579016"/>
              <a:ext cx="1384865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RESPONSABI-LIDADE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5" name="Google Shape;225;p8"/>
          <p:cNvGrpSpPr/>
          <p:nvPr/>
        </p:nvGrpSpPr>
        <p:grpSpPr>
          <a:xfrm>
            <a:off x="9897059" y="4000666"/>
            <a:ext cx="1464900" cy="1652052"/>
            <a:chOff x="5199851" y="4982321"/>
            <a:chExt cx="1464900" cy="1652052"/>
          </a:xfrm>
        </p:grpSpPr>
        <p:sp>
          <p:nvSpPr>
            <p:cNvPr id="226" name="Google Shape;226;p8"/>
            <p:cNvSpPr/>
            <p:nvPr/>
          </p:nvSpPr>
          <p:spPr>
            <a:xfrm rot="5400000">
              <a:off x="5106275" y="5075897"/>
              <a:ext cx="1652052" cy="1464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8"/>
            <p:cNvSpPr txBox="1"/>
            <p:nvPr/>
          </p:nvSpPr>
          <p:spPr>
            <a:xfrm>
              <a:off x="5340565" y="5673286"/>
              <a:ext cx="124415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DEDICAÇÃO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8" name="Google Shape;228;p8"/>
          <p:cNvGrpSpPr/>
          <p:nvPr/>
        </p:nvGrpSpPr>
        <p:grpSpPr>
          <a:xfrm>
            <a:off x="3841358" y="3985945"/>
            <a:ext cx="1464900" cy="1652052"/>
            <a:chOff x="5199851" y="4982321"/>
            <a:chExt cx="1464900" cy="1652052"/>
          </a:xfrm>
        </p:grpSpPr>
        <p:sp>
          <p:nvSpPr>
            <p:cNvPr id="229" name="Google Shape;229;p8"/>
            <p:cNvSpPr/>
            <p:nvPr/>
          </p:nvSpPr>
          <p:spPr>
            <a:xfrm rot="5400000">
              <a:off x="5106275" y="5075897"/>
              <a:ext cx="1652052" cy="1464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5">
                <a:alpha val="4901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 txBox="1"/>
            <p:nvPr/>
          </p:nvSpPr>
          <p:spPr>
            <a:xfrm>
              <a:off x="5340565" y="5673286"/>
              <a:ext cx="124415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pt-PT" sz="1600" u="none" cap="none" strike="noStrike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RIGOR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1" name="Google Shape;231;p8"/>
          <p:cNvGrpSpPr/>
          <p:nvPr/>
        </p:nvGrpSpPr>
        <p:grpSpPr>
          <a:xfrm>
            <a:off x="817406" y="3433098"/>
            <a:ext cx="1733454" cy="405352"/>
            <a:chOff x="817406" y="3338828"/>
            <a:chExt cx="1733454" cy="405352"/>
          </a:xfrm>
        </p:grpSpPr>
        <p:sp>
          <p:nvSpPr>
            <p:cNvPr id="232" name="Google Shape;232;p8"/>
            <p:cNvSpPr/>
            <p:nvPr/>
          </p:nvSpPr>
          <p:spPr>
            <a:xfrm>
              <a:off x="817406" y="3338828"/>
              <a:ext cx="1716849" cy="405352"/>
            </a:xfrm>
            <a:prstGeom prst="rect">
              <a:avLst/>
            </a:prstGeom>
            <a:solidFill>
              <a:srgbClr val="D8D8D8"/>
            </a:solidFill>
            <a:ln cap="flat" cmpd="sng" w="25400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 txBox="1"/>
            <p:nvPr/>
          </p:nvSpPr>
          <p:spPr>
            <a:xfrm>
              <a:off x="834011" y="3345391"/>
              <a:ext cx="1716849" cy="36933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pt-PT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 JELA valoriza: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/>
          <p:nvPr/>
        </p:nvSpPr>
        <p:spPr>
          <a:xfrm>
            <a:off x="407618" y="418848"/>
            <a:ext cx="892071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3000" u="none" cap="none" strike="noStrike">
              <a:solidFill>
                <a:srgbClr val="12629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9"/>
          <p:cNvSpPr txBox="1"/>
          <p:nvPr/>
        </p:nvSpPr>
        <p:spPr>
          <a:xfrm>
            <a:off x="560018" y="571248"/>
            <a:ext cx="892071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PT" sz="3000" u="none" cap="none" strike="noStrike">
                <a:solidFill>
                  <a:srgbClr val="12629E"/>
                </a:solidFill>
                <a:latin typeface="Calibri"/>
                <a:ea typeface="Calibri"/>
                <a:cs typeface="Calibri"/>
                <a:sym typeface="Calibri"/>
              </a:rPr>
              <a:t>7. CONTACTOS</a:t>
            </a:r>
            <a:endParaRPr b="1" i="0" sz="3000" u="none" cap="none" strike="noStrike">
              <a:solidFill>
                <a:srgbClr val="1262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9"/>
          <p:cNvSpPr txBox="1"/>
          <p:nvPr/>
        </p:nvSpPr>
        <p:spPr>
          <a:xfrm>
            <a:off x="944526" y="1828797"/>
            <a:ext cx="5324300" cy="2413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 exista alguma dúvida, não hesites em contactar!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</a:t>
            </a: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    		          </a:t>
            </a: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m para icone email" id="241" name="Google Shape;24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9698" y="2580905"/>
            <a:ext cx="455492" cy="333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5282" y="3294609"/>
            <a:ext cx="455493" cy="4616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243" name="Google Shape;24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55005" y="3961861"/>
            <a:ext cx="884879" cy="6351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4" name="Google Shape;244;p9"/>
          <p:cNvCxnSpPr/>
          <p:nvPr/>
        </p:nvCxnSpPr>
        <p:spPr>
          <a:xfrm>
            <a:off x="1255005" y="4945678"/>
            <a:ext cx="9558670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cxnSp>
      <p:pic>
        <p:nvPicPr>
          <p:cNvPr descr="Imagem relacionada" id="245" name="Google Shape;245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38371" y="5341616"/>
            <a:ext cx="486819" cy="4868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icone facebook" id="246" name="Google Shape;246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699821" y="5419660"/>
            <a:ext cx="330730" cy="3307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icone linkedin" id="247" name="Google Shape;247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135643" y="5412565"/>
            <a:ext cx="363745" cy="36374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  <p:sp>
        <p:nvSpPr>
          <p:cNvPr id="249" name="Google Shape;249;p9"/>
          <p:cNvSpPr txBox="1"/>
          <p:nvPr/>
        </p:nvSpPr>
        <p:spPr>
          <a:xfrm>
            <a:off x="1960775" y="2554310"/>
            <a:ext cx="20261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degei-jela@ua.pt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9"/>
          <p:cNvSpPr txBox="1"/>
          <p:nvPr/>
        </p:nvSpPr>
        <p:spPr>
          <a:xfrm>
            <a:off x="1960775" y="3311004"/>
            <a:ext cx="249118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(+351) 915 584 898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9"/>
          <p:cNvSpPr txBox="1"/>
          <p:nvPr/>
        </p:nvSpPr>
        <p:spPr>
          <a:xfrm>
            <a:off x="2011537" y="4057395"/>
            <a:ext cx="23530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www.jelaveiro.com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9"/>
          <p:cNvSpPr txBox="1"/>
          <p:nvPr/>
        </p:nvSpPr>
        <p:spPr>
          <a:xfrm>
            <a:off x="1825859" y="5404193"/>
            <a:ext cx="13008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@jelaveiro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9"/>
          <p:cNvSpPr txBox="1"/>
          <p:nvPr/>
        </p:nvSpPr>
        <p:spPr>
          <a:xfrm>
            <a:off x="4997777" y="5391340"/>
            <a:ext cx="21587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/company/jelaveiro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9"/>
          <p:cNvSpPr txBox="1"/>
          <p:nvPr/>
        </p:nvSpPr>
        <p:spPr>
          <a:xfrm>
            <a:off x="8466642" y="5410194"/>
            <a:ext cx="12301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/JELAveiro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5" name="Google Shape;255;p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738537" y="94270"/>
            <a:ext cx="1359193" cy="691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INSYS</dc:creator>
</cp:coreProperties>
</file>